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2" r:id="rId2"/>
    <p:sldMasterId id="2147483664" r:id="rId3"/>
    <p:sldMasterId id="2147483668" r:id="rId4"/>
  </p:sldMasterIdLst>
  <p:notesMasterIdLst>
    <p:notesMasterId r:id="rId4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83" r:id="rId32"/>
    <p:sldId id="284" r:id="rId33"/>
    <p:sldId id="297" r:id="rId34"/>
    <p:sldId id="286" r:id="rId35"/>
    <p:sldId id="287" r:id="rId36"/>
    <p:sldId id="288" r:id="rId37"/>
    <p:sldId id="285" r:id="rId38"/>
    <p:sldId id="298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E0D"/>
    <a:srgbClr val="00A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90" d="100"/>
          <a:sy n="90" d="100"/>
        </p:scale>
        <p:origin x="2160" y="1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57476-4FC2-40F2-9F3A-99B370F4EE1B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14A44-9B31-470B-9136-5240F3643D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37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/ formal">
    <p:bg>
      <p:bgPr>
        <a:solidFill>
          <a:srgbClr val="00A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title="Pääotsikko"/>
          <p:cNvSpPr txBox="1">
            <a:spLocks/>
          </p:cNvSpPr>
          <p:nvPr userDrawn="1"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35469" y="4070939"/>
            <a:ext cx="9816419" cy="13255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5400" b="1" i="0" spc="-100" baseline="0"/>
            </a:lvl1pPr>
          </a:lstStyle>
          <a:p>
            <a:r>
              <a:rPr lang="fi-FI" spc="-100" baseline="0" dirty="0" err="1"/>
              <a:t>Title</a:t>
            </a:r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4269" y="5563715"/>
            <a:ext cx="3625851" cy="148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56285" y="5859939"/>
            <a:ext cx="6526808" cy="7754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b="1" i="0" baseline="0"/>
            </a:lvl1pPr>
            <a:lvl2pPr marL="457200" indent="0">
              <a:buFontTx/>
              <a:buNone/>
              <a:defRPr sz="1200" b="1" i="0" baseline="0"/>
            </a:lvl2pPr>
            <a:lvl3pPr marL="914400" indent="0">
              <a:buFontTx/>
              <a:buNone/>
              <a:defRPr sz="1200" b="1" i="0" baseline="0"/>
            </a:lvl3pPr>
            <a:lvl4pPr marL="1371600" indent="0">
              <a:buFontTx/>
              <a:buNone/>
              <a:defRPr sz="1200" b="1" i="0" baseline="0"/>
            </a:lvl4pPr>
            <a:lvl5pPr marL="1828800" indent="0">
              <a:buFontTx/>
              <a:buNone/>
              <a:defRPr sz="1200" b="1" i="0" baseline="0"/>
            </a:lvl5pPr>
          </a:lstStyle>
          <a:p>
            <a:pPr lvl="0"/>
            <a:r>
              <a:rPr lang="en-US" dirty="0"/>
              <a:t>Author(s)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" y="702531"/>
            <a:ext cx="3689056" cy="14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5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/ colorf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785920" y="4048987"/>
            <a:ext cx="5184000" cy="13255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5400" b="1" i="0" spc="-100" baseline="0">
                <a:solidFill>
                  <a:srgbClr val="000000"/>
                </a:solidFill>
              </a:defRPr>
            </a:lvl1pPr>
          </a:lstStyle>
          <a:p>
            <a:r>
              <a:rPr lang="fi-FI" spc="-100" baseline="0" dirty="0" err="1"/>
              <a:t>Title</a:t>
            </a:r>
            <a:endParaRPr lang="fi-FI" dirty="0"/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815918" y="5611949"/>
            <a:ext cx="3625851" cy="148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06318" y="5901171"/>
            <a:ext cx="5540315" cy="5152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b="1" i="0" baseline="0"/>
            </a:lvl1pPr>
            <a:lvl2pPr marL="457200" indent="0">
              <a:buFontTx/>
              <a:buNone/>
              <a:defRPr sz="1200" b="1" i="0" baseline="0"/>
            </a:lvl2pPr>
            <a:lvl3pPr marL="914400" indent="0">
              <a:buFontTx/>
              <a:buNone/>
              <a:defRPr sz="1200" b="1" i="0" baseline="0"/>
            </a:lvl3pPr>
            <a:lvl4pPr marL="1371600" indent="0">
              <a:buFontTx/>
              <a:buNone/>
              <a:defRPr sz="1200" b="1" i="0" baseline="0"/>
            </a:lvl4pPr>
            <a:lvl5pPr marL="1828800" indent="0">
              <a:buFontTx/>
              <a:buNone/>
              <a:defRPr sz="1200" b="1" i="0" baseline="0"/>
            </a:lvl5pPr>
          </a:lstStyle>
          <a:p>
            <a:pPr lvl="0"/>
            <a:r>
              <a:rPr lang="en-US" dirty="0"/>
              <a:t>Author(s)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608400"/>
            <a:ext cx="2815444" cy="1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/ casu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702053" y="2449524"/>
            <a:ext cx="4490671" cy="284999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5400" b="1" i="0" spc="-100" baseline="0">
                <a:solidFill>
                  <a:srgbClr val="000000"/>
                </a:solidFill>
              </a:defRPr>
            </a:lvl1pPr>
          </a:lstStyle>
          <a:p>
            <a:r>
              <a:rPr lang="fi-FI" spc="-100" baseline="0" dirty="0" err="1"/>
              <a:t>Title</a:t>
            </a:r>
            <a:endParaRPr lang="fi-FI" dirty="0"/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5551627"/>
            <a:ext cx="3625851" cy="148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7252" y="5835343"/>
            <a:ext cx="5540315" cy="5152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b="1" i="0" baseline="0"/>
            </a:lvl1pPr>
            <a:lvl2pPr marL="457200" indent="0">
              <a:buFontTx/>
              <a:buNone/>
              <a:defRPr sz="1200" b="1" i="0" baseline="0"/>
            </a:lvl2pPr>
            <a:lvl3pPr marL="914400" indent="0">
              <a:buFontTx/>
              <a:buNone/>
              <a:defRPr sz="1200" b="1" i="0" baseline="0"/>
            </a:lvl3pPr>
            <a:lvl4pPr marL="1371600" indent="0">
              <a:buFontTx/>
              <a:buNone/>
              <a:defRPr sz="1200" b="1" i="0" baseline="0"/>
            </a:lvl4pPr>
            <a:lvl5pPr marL="1828800" indent="0">
              <a:buFontTx/>
              <a:buNone/>
              <a:defRPr sz="1200" b="1" i="0" baseline="0"/>
            </a:lvl5pPr>
          </a:lstStyle>
          <a:p>
            <a:pPr lvl="0"/>
            <a:r>
              <a:rPr lang="en-US" dirty="0"/>
              <a:t>Author(s)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608125"/>
            <a:ext cx="2815444" cy="1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/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48000"/>
            <a:ext cx="10515600" cy="428686"/>
          </a:xfrm>
          <a:prstGeom prst="rect">
            <a:avLst/>
          </a:prstGeom>
        </p:spPr>
        <p:txBody>
          <a:bodyPr/>
          <a:lstStyle>
            <a:lvl1pPr>
              <a:defRPr sz="5400" baseline="0"/>
            </a:lvl1pPr>
          </a:lstStyle>
          <a:p>
            <a:r>
              <a:rPr lang="en-US" dirty="0"/>
              <a:t>Heading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43312" y="1692006"/>
            <a:ext cx="9322304" cy="3990338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/>
            </a:lvl2pPr>
          </a:lstStyle>
          <a:p>
            <a:pPr lvl="0"/>
            <a:r>
              <a:rPr lang="en-US" dirty="0"/>
              <a:t>Add content here</a:t>
            </a:r>
          </a:p>
          <a:p>
            <a:pPr lvl="1"/>
            <a:r>
              <a:rPr lang="en-US" dirty="0"/>
              <a:t>Or use a bulleted list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17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basic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48000"/>
            <a:ext cx="10515600" cy="428686"/>
          </a:xfrm>
          <a:prstGeom prst="rect">
            <a:avLst/>
          </a:prstGeom>
        </p:spPr>
        <p:txBody>
          <a:bodyPr/>
          <a:lstStyle>
            <a:lvl1pPr>
              <a:defRPr sz="5400" baseline="0"/>
            </a:lvl1pPr>
          </a:lstStyle>
          <a:p>
            <a:r>
              <a:rPr lang="en-US" dirty="0"/>
              <a:t>Heading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43315" y="1692005"/>
            <a:ext cx="4565028" cy="4273645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/>
            </a:lvl2pPr>
          </a:lstStyle>
          <a:p>
            <a:pPr lvl="0"/>
            <a:r>
              <a:rPr lang="en-US" dirty="0"/>
              <a:t>Add content here</a:t>
            </a:r>
          </a:p>
          <a:p>
            <a:pPr lvl="1"/>
            <a:r>
              <a:rPr lang="en-US" dirty="0"/>
              <a:t>Or use a bulleted list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37086" y="1757076"/>
            <a:ext cx="3880721" cy="389068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fi-FI" err="1"/>
              <a:t>Add</a:t>
            </a:r>
            <a:r>
              <a:rPr lang="fi-FI"/>
              <a:t> image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28249" y="5698720"/>
            <a:ext cx="3889559" cy="18499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caption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6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basic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48000"/>
            <a:ext cx="10515600" cy="428686"/>
          </a:xfrm>
          <a:prstGeom prst="rect">
            <a:avLst/>
          </a:prstGeom>
        </p:spPr>
        <p:txBody>
          <a:bodyPr/>
          <a:lstStyle>
            <a:lvl1pPr>
              <a:defRPr sz="5400" baseline="0"/>
            </a:lvl1pPr>
          </a:lstStyle>
          <a:p>
            <a:r>
              <a:rPr lang="en-US" dirty="0"/>
              <a:t>Heading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43315" y="1692005"/>
            <a:ext cx="4565028" cy="4273645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/>
            </a:lvl2pPr>
          </a:lstStyle>
          <a:p>
            <a:pPr lvl="0"/>
            <a:r>
              <a:rPr lang="en-US" dirty="0"/>
              <a:t>Add content here</a:t>
            </a:r>
          </a:p>
          <a:p>
            <a:pPr lvl="1"/>
            <a:r>
              <a:rPr lang="en-US" dirty="0"/>
              <a:t>Or use a bulleted list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37086" y="1757076"/>
            <a:ext cx="3880721" cy="172123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fi-FI" err="1"/>
              <a:t>Horizontal</a:t>
            </a:r>
            <a:r>
              <a:rPr lang="fi-FI"/>
              <a:t>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44185" y="3547188"/>
            <a:ext cx="3889559" cy="18499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caption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845924" y="3905617"/>
            <a:ext cx="3880721" cy="172123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fi-FI" err="1"/>
              <a:t>Horizontal</a:t>
            </a:r>
            <a:r>
              <a:rPr lang="fi-FI"/>
              <a:t> image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53022" y="5695729"/>
            <a:ext cx="3889559" cy="18499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caption here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539187" y="6326092"/>
            <a:ext cx="2743200" cy="151557"/>
          </a:xfrm>
        </p:spPr>
        <p:txBody>
          <a:bodyPr/>
          <a:lstStyle/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5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/ basic with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48000"/>
            <a:ext cx="10515600" cy="428686"/>
          </a:xfrm>
          <a:prstGeom prst="rect">
            <a:avLst/>
          </a:prstGeom>
        </p:spPr>
        <p:txBody>
          <a:bodyPr/>
          <a:lstStyle>
            <a:lvl1pPr>
              <a:defRPr sz="5400" baseline="0"/>
            </a:lvl1pPr>
          </a:lstStyle>
          <a:p>
            <a:r>
              <a:rPr lang="en-US" dirty="0"/>
              <a:t>Heading</a:t>
            </a:r>
            <a:endParaRPr lang="fi-FI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458261" y="1692000"/>
            <a:ext cx="9179859" cy="3662918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fi-FI" err="1"/>
              <a:t>Large</a:t>
            </a:r>
            <a:r>
              <a:rPr lang="fi-FI"/>
              <a:t> </a:t>
            </a:r>
            <a:r>
              <a:rPr lang="fi-FI" err="1"/>
              <a:t>horizontal</a:t>
            </a:r>
            <a:r>
              <a:rPr lang="fi-FI"/>
              <a:t>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42325" y="5429777"/>
            <a:ext cx="9179859" cy="18499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caption here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539187" y="6326092"/>
            <a:ext cx="2743200" cy="151557"/>
          </a:xfrm>
        </p:spPr>
        <p:txBody>
          <a:bodyPr/>
          <a:lstStyle/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5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81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89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6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973" y="6111470"/>
            <a:ext cx="1143000" cy="3326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187" y="6326092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74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rgbClr val="00A49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53" y="2668285"/>
            <a:ext cx="5146297" cy="1282402"/>
          </a:xfrm>
        </p:spPr>
        <p:txBody>
          <a:bodyPr wrap="square" anchor="t" anchorCtr="0">
            <a:spAutoFit/>
          </a:bodyPr>
          <a:lstStyle/>
          <a:p>
            <a:pPr hangingPunct="0">
              <a:lnSpc>
                <a:spcPts val="5000"/>
              </a:lnSpc>
              <a:spcBef>
                <a:spcPts val="200"/>
              </a:spcBef>
            </a:pPr>
            <a:r>
              <a:rPr lang="en-GB" err="1">
                <a:latin typeface="Arial" pitchFamily="34"/>
                <a:ea typeface="MS Gothic" pitchFamily="2"/>
                <a:cs typeface="Tahoma" pitchFamily="2"/>
              </a:rPr>
              <a:t>Vaikuttamistyön</a:t>
            </a:r>
            <a:r>
              <a:rPr lang="en-GB">
                <a:latin typeface="Arial" pitchFamily="34"/>
                <a:ea typeface="MS Gothic" pitchFamily="2"/>
                <a:cs typeface="Tahoma" pitchFamily="2"/>
              </a:rPr>
              <a:t> alkeet</a:t>
            </a:r>
            <a:endParaRPr lang="fi-FI">
              <a:solidFill>
                <a:srgbClr val="97BE0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1652" y="5264033"/>
            <a:ext cx="3625851" cy="148676"/>
          </a:xfrm>
        </p:spPr>
        <p:txBody>
          <a:bodyPr/>
          <a:lstStyle/>
          <a:p>
            <a:r>
              <a:rPr lang="fi-FI"/>
              <a:t>Päivämäärä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7252" y="5627843"/>
            <a:ext cx="5540315" cy="515212"/>
          </a:xfrm>
        </p:spPr>
        <p:txBody>
          <a:bodyPr/>
          <a:lstStyle/>
          <a:p>
            <a:r>
              <a:rPr lang="fi-FI"/>
              <a:t>Kouluttaja</a:t>
            </a:r>
          </a:p>
        </p:txBody>
      </p:sp>
    </p:spTree>
    <p:extLst>
      <p:ext uri="{BB962C8B-B14F-4D97-AF65-F5344CB8AC3E}">
        <p14:creationId xmlns:p14="http://schemas.microsoft.com/office/powerpoint/2010/main" val="34304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" y="2142"/>
            <a:ext cx="12178469" cy="6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0149"/>
            <a:ext cx="10515600" cy="1495125"/>
          </a:xfrm>
        </p:spPr>
        <p:txBody>
          <a:bodyPr/>
          <a:lstStyle/>
          <a:p>
            <a:pPr lvl="0"/>
            <a:r>
              <a:rPr lang="en-US"/>
              <a:t>Toimintaympäristön </a:t>
            </a:r>
            <a:br>
              <a:rPr lang="en-US"/>
            </a:br>
            <a:r>
              <a:rPr lang="en-US"/>
              <a:t>analyysi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a typeface="SimSun" pitchFamily="2"/>
              </a:rPr>
              <a:t>Toimintaympäristö 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3312" y="1692006"/>
            <a:ext cx="9605688" cy="3990338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/>
              <a:t>Käydäänkö aiheesta julkista keskustelua?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/>
              <a:t>Nähdäänkö asia yleisesti ongelmana?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/>
              <a:t>Onko meneillään tai tulossa poliittisia prosesseja asiaan liittyen?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/>
              <a:t>Tiedämmekö, mitä päättäjät ovat asiasta mieltä?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/>
              <a:t>Onko tulossa vaaleja?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/>
              <a:t>Mitkä muut asiat yhteyskunnassa vaikuttavat käsillä olevaan ongelmaan?</a:t>
            </a:r>
            <a:endParaRPr lang="en-US" b="1"/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Toimintaympäristö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Tiedämmekö tarpeeksi ongelman taustoista?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Mitä tutkimustietoa</a:t>
            </a:r>
            <a:r>
              <a:rPr lang="en-US"/>
              <a:t>, tilastoja tms. </a:t>
            </a:r>
            <a:r>
              <a:rPr lang="en-US"/>
              <a:t>on jo olemassa?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Kuka on tutkinut asiaa?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Tarvitaanko lisää tutkimusta tai tietoa?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428686"/>
          </a:xfrm>
        </p:spPr>
        <p:txBody>
          <a:bodyPr/>
          <a:lstStyle/>
          <a:p>
            <a:r>
              <a:rPr lang="en-US" sz="4000"/>
              <a:t>Toimintaympäristö</a:t>
            </a:r>
            <a:endParaRPr lang="fi-FI" sz="40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3311" y="1692006"/>
            <a:ext cx="9405663" cy="3990338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[Jos olet k</a:t>
            </a:r>
            <a:r>
              <a:rPr lang="fi-FI">
                <a:solidFill>
                  <a:schemeClr val="bg1">
                    <a:lumMod val="75000"/>
                  </a:schemeClr>
                </a:solidFill>
              </a:rPr>
              <a:t>utsunut asiantuntijan </a:t>
            </a:r>
            <a:r>
              <a:rPr lang="fi-FI">
                <a:solidFill>
                  <a:schemeClr val="bg1">
                    <a:lumMod val="75000"/>
                  </a:schemeClr>
                </a:solidFill>
              </a:rPr>
              <a:t>kertomaan </a:t>
            </a:r>
            <a:r>
              <a:rPr lang="fi-FI">
                <a:solidFill>
                  <a:schemeClr val="bg1">
                    <a:lumMod val="75000"/>
                  </a:schemeClr>
                </a:solidFill>
              </a:rPr>
              <a:t>paikallisesta poliittisesta päätöksentekorakenteesta </a:t>
            </a:r>
            <a:r>
              <a:rPr lang="fi-FI">
                <a:solidFill>
                  <a:schemeClr val="bg1">
                    <a:lumMod val="75000"/>
                  </a:schemeClr>
                </a:solidFill>
              </a:rPr>
              <a:t>ja kulttuurista, voit </a:t>
            </a:r>
            <a:r>
              <a:rPr lang="fi-FI">
                <a:solidFill>
                  <a:schemeClr val="bg1">
                    <a:lumMod val="75000"/>
                  </a:schemeClr>
                </a:solidFill>
              </a:rPr>
              <a:t>lisätä hänen materiaalinsa / osuutensa </a:t>
            </a:r>
            <a:r>
              <a:rPr lang="fi-FI">
                <a:solidFill>
                  <a:schemeClr val="bg1">
                    <a:lumMod val="75000"/>
                  </a:schemeClr>
                </a:solidFill>
              </a:rPr>
              <a:t>tähän]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Kansalaisyhteiskunnan tila toimia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3156" y="1692006"/>
            <a:ext cx="9605688" cy="3990338"/>
          </a:xfrm>
        </p:spPr>
        <p:txBody>
          <a:bodyPr/>
          <a:lstStyle/>
          <a:p>
            <a:pPr>
              <a:buSzPct val="45000"/>
            </a:pPr>
            <a:r>
              <a:rPr lang="fi-FI" sz="2800"/>
              <a:t>Onko kansalaisyhteiskunta otettu avoimesti mukaan päätöksentekoon vai pyritäänkö se sulkemaan ulkopuolelle</a:t>
            </a:r>
            <a:r>
              <a:rPr lang="en-US" sz="2800"/>
              <a:t>?  </a:t>
            </a:r>
            <a:r>
              <a:rPr lang="fi-FI" sz="2800"/>
              <a:t> </a:t>
            </a:r>
            <a:endParaRPr lang="en-US" sz="2800" i="1"/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i="1"/>
              <a:t>Ovet säpissä </a:t>
            </a:r>
            <a:r>
              <a:rPr lang="en-US" sz="2800"/>
              <a:t>– päätökset tehdään suljettujen ovien takana ja niistä </a:t>
            </a:r>
            <a:r>
              <a:rPr lang="en-US" sz="2800"/>
              <a:t>on vaikea saada tietoa</a:t>
            </a:r>
            <a:endParaRPr lang="en-US" sz="2800"/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i="1"/>
              <a:t>Kutsusta mukaan </a:t>
            </a:r>
            <a:r>
              <a:rPr lang="en-US" sz="2800"/>
              <a:t>– päätöksenteon osana pyydetään näkemyksiä </a:t>
            </a:r>
            <a:r>
              <a:rPr lang="en-US" sz="2800"/>
              <a:t>kansalaisjärjestöiltä </a:t>
            </a:r>
            <a:endParaRPr lang="en-US" sz="2800"/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i="1"/>
              <a:t>Vallattu tila </a:t>
            </a:r>
            <a:r>
              <a:rPr lang="en-US" sz="2800"/>
              <a:t>– kansalaisyhteiskunta </a:t>
            </a:r>
            <a:r>
              <a:rPr lang="en-US" sz="2800"/>
              <a:t>ottaa aktiivisesti tilaa itselleen päätöksentekijöistä ja </a:t>
            </a:r>
            <a:r>
              <a:rPr lang="en-US" sz="2800"/>
              <a:t>viranomaisista huolimatta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2863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Kansalaisyhteiskunnan tila toimia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23937" y="1692006"/>
            <a:ext cx="10144125" cy="3990338"/>
          </a:xfrm>
        </p:spPr>
        <p:txBody>
          <a:bodyPr/>
          <a:lstStyle/>
          <a:p>
            <a:r>
              <a:rPr lang="en-US" sz="2400" b="1"/>
              <a:t>Pohdi, onko kansalaisjärjestöillä ja kansalaisilla mahdollisuus vaikuttaa?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Onko tieto poliittisista prosesseista saatavilla?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Kutsutaanko järjestöjen edustajia kuulemisiin ja pyydetäänkö lausuntoja?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Pääsevätkö järjestöt ja kansalaiset halutessaan tapaamaan poliittisia päätöksentekijöitä (ministerejä, kansanedustajia) kasvokkain?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Voivatko järjestöt ja kansalaiset ilmaista näkemyksensä vapaasti ja vailla uhkaa?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Nähdäänkö kansalaisyhteiskunta tärkeänä osana yhteiskuntaa?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74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1599"/>
            <a:ext cx="10515600" cy="1495125"/>
          </a:xfrm>
        </p:spPr>
        <p:txBody>
          <a:bodyPr/>
          <a:lstStyle/>
          <a:p>
            <a:pPr lvl="0"/>
            <a:r>
              <a:rPr lang="en-US"/>
              <a:t>Tavoitteen asettaminen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ea typeface="SimSun" pitchFamily="2"/>
              </a:rPr>
              <a:t>Tavoitteen asettaminen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86"/>
              </a:spcAft>
              <a:buSzPct val="45000"/>
            </a:pPr>
            <a:r>
              <a:rPr lang="en-US" sz="2800">
                <a:solidFill>
                  <a:srgbClr val="00A491"/>
                </a:solidFill>
                <a:ea typeface="MS Gothic" pitchFamily="2"/>
                <a:cs typeface="Tahoma" pitchFamily="2"/>
              </a:rPr>
              <a:t>S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pecific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		- 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täsmällinen</a:t>
            </a:r>
          </a:p>
          <a:p>
            <a:pPr>
              <a:spcBef>
                <a:spcPts val="0"/>
              </a:spcBef>
              <a:spcAft>
                <a:spcPts val="1286"/>
              </a:spcAft>
              <a:buSzPct val="45000"/>
            </a:pPr>
            <a:r>
              <a:rPr lang="en-US" sz="2800">
                <a:solidFill>
                  <a:srgbClr val="00A491"/>
                </a:solidFill>
                <a:ea typeface="MS Gothic" pitchFamily="2"/>
                <a:cs typeface="Tahoma" pitchFamily="2"/>
              </a:rPr>
              <a:t>M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easurable	- mitattavissa/todennettavissa oleva</a:t>
            </a:r>
          </a:p>
          <a:p>
            <a:pPr>
              <a:spcBef>
                <a:spcPts val="0"/>
              </a:spcBef>
              <a:spcAft>
                <a:spcPts val="1286"/>
              </a:spcAft>
              <a:buSzPct val="45000"/>
            </a:pPr>
            <a:r>
              <a:rPr lang="en-US" sz="2800">
                <a:solidFill>
                  <a:srgbClr val="00A491"/>
                </a:solidFill>
                <a:ea typeface="MS Gothic" pitchFamily="2"/>
                <a:cs typeface="Tahoma" pitchFamily="2"/>
              </a:rPr>
              <a:t>A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chievable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		- 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saavutettavissa oleva </a:t>
            </a:r>
          </a:p>
          <a:p>
            <a:pPr>
              <a:spcBef>
                <a:spcPts val="0"/>
              </a:spcBef>
              <a:spcAft>
                <a:spcPts val="1286"/>
              </a:spcAft>
              <a:buSzPct val="45000"/>
            </a:pPr>
            <a:r>
              <a:rPr lang="en-US" sz="2800">
                <a:solidFill>
                  <a:srgbClr val="00A491"/>
                </a:solidFill>
                <a:ea typeface="MS Gothic" pitchFamily="2"/>
                <a:cs typeface="Tahoma" pitchFamily="2"/>
              </a:rPr>
              <a:t>R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ealistic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		- 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realistinen</a:t>
            </a:r>
          </a:p>
          <a:p>
            <a:pPr>
              <a:spcBef>
                <a:spcPts val="0"/>
              </a:spcBef>
              <a:spcAft>
                <a:spcPts val="1286"/>
              </a:spcAft>
              <a:buSzPct val="45000"/>
            </a:pPr>
            <a:r>
              <a:rPr lang="en-US" sz="2800">
                <a:solidFill>
                  <a:srgbClr val="00A491"/>
                </a:solidFill>
                <a:ea typeface="MS Gothic" pitchFamily="2"/>
                <a:cs typeface="Tahoma" pitchFamily="2"/>
              </a:rPr>
              <a:t>T</a:t>
            </a: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ime bound	- oikein ajoitettu</a:t>
            </a:r>
          </a:p>
          <a:p>
            <a:pPr>
              <a:lnSpc>
                <a:spcPct val="10000"/>
              </a:lnSpc>
              <a:spcBef>
                <a:spcPts val="0"/>
              </a:spcBef>
              <a:spcAft>
                <a:spcPts val="1286"/>
              </a:spcAft>
              <a:buSzPct val="45000"/>
            </a:pPr>
            <a:endParaRPr lang="en-US" sz="2800">
              <a:ea typeface="MS Gothic" pitchFamily="2"/>
              <a:cs typeface="Tahoma" pitchFamily="2"/>
            </a:endParaRPr>
          </a:p>
          <a:p>
            <a:pPr>
              <a:spcBef>
                <a:spcPts val="0"/>
              </a:spcBef>
              <a:spcAft>
                <a:spcPts val="1286"/>
              </a:spcAft>
            </a:pPr>
            <a:r>
              <a:rPr lang="en-US" sz="2800">
                <a:ea typeface="MS Gothic" pitchFamily="2"/>
              </a:rPr>
              <a:t>Esimerkiksi näin: </a:t>
            </a:r>
            <a:r>
              <a:rPr lang="en-US" sz="2800" i="1">
                <a:ea typeface="MS Gothic" pitchFamily="2"/>
              </a:rPr>
              <a:t>Suomi lopettaa </a:t>
            </a:r>
            <a:r>
              <a:rPr lang="en-US" sz="2800" i="1">
                <a:ea typeface="MS Gothic" pitchFamily="2"/>
              </a:rPr>
              <a:t>kivihiilen energiakäytön </a:t>
            </a:r>
            <a:r>
              <a:rPr lang="en-US" sz="2800" i="1">
                <a:ea typeface="MS Gothic" pitchFamily="2"/>
              </a:rPr>
              <a:t>vuoteen 2020 mennessä.</a:t>
            </a:r>
          </a:p>
          <a:p>
            <a:pPr>
              <a:spcBef>
                <a:spcPts val="0"/>
              </a:spcBef>
              <a:spcAft>
                <a:spcPts val="1286"/>
              </a:spcAft>
            </a:pPr>
            <a:r>
              <a:rPr lang="en-US" sz="2800">
                <a:ea typeface="MS Gothic" pitchFamily="2"/>
              </a:rPr>
              <a:t>Ei näin: </a:t>
            </a:r>
            <a:r>
              <a:rPr lang="en-US" sz="2800" i="1">
                <a:ea typeface="MS Gothic" pitchFamily="2"/>
              </a:rPr>
              <a:t>Kivihiilen käyttö Suomessa vähenee.</a:t>
            </a:r>
            <a:endParaRPr lang="en-US" sz="2800" i="1" dirty="0">
              <a:ea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101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428686"/>
          </a:xfrm>
        </p:spPr>
        <p:txBody>
          <a:bodyPr/>
          <a:lstStyle/>
          <a:p>
            <a:r>
              <a:rPr lang="en-GB" sz="4000">
                <a:ea typeface="SimSun" pitchFamily="2"/>
              </a:rPr>
              <a:t>Tavoitteen asettaminen</a:t>
            </a:r>
            <a:endParaRPr lang="fi-FI" sz="400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3312" y="1692006"/>
            <a:ext cx="9322304" cy="3990338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75000"/>
                  </a:schemeClr>
                </a:solidFill>
                <a:ea typeface="SimSun" pitchFamily="2"/>
              </a:rPr>
              <a:t>[Jos olet kutsunut </a:t>
            </a:r>
            <a:r>
              <a:rPr lang="en-GB">
                <a:solidFill>
                  <a:schemeClr val="bg1">
                    <a:lumMod val="75000"/>
                  </a:schemeClr>
                </a:solidFill>
                <a:ea typeface="SimSun" pitchFamily="2"/>
              </a:rPr>
              <a:t>ulkopuolisen asiantuntijan </a:t>
            </a:r>
            <a:r>
              <a:rPr lang="en-GB">
                <a:solidFill>
                  <a:schemeClr val="bg1">
                    <a:lumMod val="75000"/>
                  </a:schemeClr>
                </a:solidFill>
                <a:ea typeface="SimSun" pitchFamily="2"/>
              </a:rPr>
              <a:t>kertomaan esimerkin vaikuttamistyösta ja tavoitteen asettelusta, voit lisätä hänen materiaalinsa tähän.]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840230"/>
          </a:xfrm>
        </p:spPr>
        <p:txBody>
          <a:bodyPr>
            <a:spAutoFit/>
          </a:bodyPr>
          <a:lstStyle/>
          <a:p>
            <a:r>
              <a:rPr lang="en-US"/>
              <a:t>Työpajan </a:t>
            </a:r>
            <a:r>
              <a:rPr lang="en-US" err="1"/>
              <a:t>tavoitteet</a:t>
            </a:r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Osallistujat ymmärtävät, mitä vaikuttamistyö 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Osallistujat saavat keinoja strategisen vaikuttamistyön suunnitteluun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Osallistujat saavat tilaisuuden oppia toisiltaan ja hyödyntävät omaa osaamistaan ja kokemuksiaan </a:t>
            </a:r>
          </a:p>
        </p:txBody>
      </p:sp>
    </p:spTree>
    <p:extLst>
      <p:ext uri="{BB962C8B-B14F-4D97-AF65-F5344CB8AC3E}">
        <p14:creationId xmlns:p14="http://schemas.microsoft.com/office/powerpoint/2010/main" val="24148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ea typeface="SimSun" pitchFamily="2"/>
              </a:rPr>
              <a:t>Tavoitteen asettaminen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86"/>
              </a:spcAft>
            </a:pPr>
            <a:r>
              <a:rPr lang="en-US" sz="2800">
                <a:solidFill>
                  <a:srgbClr val="000000"/>
                </a:solidFill>
                <a:ea typeface="MS Gothic" pitchFamily="2"/>
                <a:cs typeface="Tahoma" pitchFamily="2"/>
              </a:rPr>
              <a:t>Harjoitus: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Palatkaa ratkaisupuun äärelle.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Katsokaa </a:t>
            </a:r>
            <a:r>
              <a:rPr lang="en-US" sz="2800"/>
              <a:t>listaamianne ratkaisuja. Täyttääkö </a:t>
            </a:r>
            <a:r>
              <a:rPr lang="en-US" sz="2800"/>
              <a:t>mikään niistä SMART-tavoitteen määritelmän? Voisiko niistä muokata SMART-tavoitteen?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Pohtikaa, mikä olisi realistinen ja saavutettavissa oleva ratkaisu?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Valitkaa </a:t>
            </a:r>
            <a:r>
              <a:rPr lang="en-US" sz="2800"/>
              <a:t>yksi listaamistanne ratkaisuista ja muokatkaa siitä vaikuttamistyön tavoite SMART-ohjeiden mukaan.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43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1599"/>
            <a:ext cx="10515600" cy="1495125"/>
          </a:xfrm>
        </p:spPr>
        <p:txBody>
          <a:bodyPr/>
          <a:lstStyle/>
          <a:p>
            <a:pPr lvl="0"/>
            <a:r>
              <a:rPr lang="en-US"/>
              <a:t>Kohderyhmän valinta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ea typeface="MS Gothic" pitchFamily="2"/>
              </a:rPr>
              <a:t>Kohderyhmän valinta 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/>
              <a:t>Pohdi alla olevia kysymyksiä </a:t>
            </a:r>
            <a:r>
              <a:rPr lang="en-US" sz="2800"/>
              <a:t>ja sitä, </a:t>
            </a:r>
            <a:r>
              <a:rPr lang="en-US" sz="2800"/>
              <a:t>kenellä on valtaa aikaansaada muutos. Pyri olemaan mahdollisimman yksityiskohtainen.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Kenellä on valtaa ja mahdollisuus tukea tai vastustaa ajamaasi asiaa?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Kenellä on valtaa muuttaa päätöksiä, lakeja tai säädöksiä, joita haluat muuttaa?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Kuka tai mikä voi vaikuttaa niihin, joilla on valtaa?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Kenet sinun tulee vakuuttaa, jotta muutos voi tapahtua? </a:t>
            </a:r>
          </a:p>
          <a:p>
            <a:pPr lvl="0"/>
            <a:endParaRPr lang="en-US" sz="3600" b="1" dirty="0">
              <a:latin typeface="Liberation Sans" pitchFamily="34"/>
              <a:ea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856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ea typeface="MS Gothic" pitchFamily="2"/>
              </a:rPr>
              <a:t>Kohderyhmän valinta 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buSzPct val="45000"/>
            </a:pPr>
            <a:r>
              <a:rPr lang="en-US"/>
              <a:t>Valtakartta-harjoitus</a:t>
            </a:r>
            <a:endParaRPr lang="en-US"/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/>
              <a:t>Auttaa tunnistamaan valtarakenteita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/>
              <a:t>Auttaa tunnistamaan reittejä vaikuttamiselle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/>
              <a:t>Auttaa tunnistamaan oikeat kohderyhmät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Kohderyhmien tunnistaminen 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buSzPct val="45000"/>
            </a:pPr>
            <a:r>
              <a:rPr lang="en-US" sz="2800"/>
              <a:t>Listaa </a:t>
            </a:r>
            <a:r>
              <a:rPr lang="en-US" sz="2800"/>
              <a:t>toimijoita taulukkoon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Joilla on valtaa muuttaa lakeja</a:t>
            </a:r>
            <a:r>
              <a:rPr lang="en-US" sz="2800"/>
              <a:t>, säädöksiä ja käytäntöjä</a:t>
            </a:r>
            <a:r>
              <a:rPr lang="en-US" sz="2800"/>
              <a:t>, joihin toivot muutosta (virallinen </a:t>
            </a:r>
            <a:r>
              <a:rPr lang="en-US" sz="2800"/>
              <a:t>valta)</a:t>
            </a:r>
            <a:endParaRPr lang="en-US" sz="2800"/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Kenellä tai millä on valtaa vaikuttaa päätöksentekijöihin (epävirallinen </a:t>
            </a:r>
            <a:r>
              <a:rPr lang="en-US" sz="2800"/>
              <a:t>valta)</a:t>
            </a:r>
            <a:endParaRPr lang="en-US" sz="2800"/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Ole mahdollisimman täsmällinen, esim ei ”media”, vaan mikä lehti, tv-kanava jne.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Ole mahdollisimman huolellinen ja listaa kaikki </a:t>
            </a:r>
            <a:r>
              <a:rPr lang="en-US" sz="2800"/>
              <a:t>päätöksenteon asteet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07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" y="2142"/>
            <a:ext cx="12178469" cy="6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Kohderyhmien valinta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2400"/>
              <a:t>Aseta listaamasi </a:t>
            </a:r>
            <a:r>
              <a:rPr lang="en-US" sz="2400"/>
              <a:t>toimijat valtakartalle. </a:t>
            </a:r>
            <a:endParaRPr lang="en-US" sz="2400"/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/>
              <a:t>Kuka on merkittävin päätöksentekijä sinun vaikuttamistyösi kannalta?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/>
              <a:t>Kuka voi tukea asiaasi ja kenellä on valtaa vaikuttaa päätöksentekijään?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/>
              <a:t>Kuka tukee tavoitettasi? Kuka vastustaa?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400"/>
              <a:t>Kuka on vielä neutraali, mutta vakuutettavissa? </a:t>
            </a:r>
          </a:p>
          <a:p>
            <a:pPr lvl="0">
              <a:spcBef>
                <a:spcPts val="1800"/>
              </a:spcBef>
              <a:buSzPct val="45000"/>
            </a:pPr>
            <a:r>
              <a:rPr lang="en-US" sz="2400"/>
              <a:t>Huom</a:t>
            </a:r>
            <a:r>
              <a:rPr lang="en-US" sz="2400"/>
              <a:t>! Toimija voi olla politiikassa tärkeä, mutta ei olennainen sinun vaikuttamistavoitteesi kannalta. Pyri erottamaan juuri sinun tavoitteesi kannalta merkittävät toimijat.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8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" y="2142"/>
            <a:ext cx="12178469" cy="6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2999"/>
            <a:ext cx="10515600" cy="1495125"/>
          </a:xfrm>
        </p:spPr>
        <p:txBody>
          <a:bodyPr/>
          <a:lstStyle/>
          <a:p>
            <a:pPr lvl="0"/>
            <a:r>
              <a:rPr lang="en-US"/>
              <a:t>Keinot ja viestit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Tehokas viesti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2800"/>
              <a:t>Vaikuttamistyön tavoite pitää osata pukea sanoiksi ja puhuttelevaksi viestiksi. </a:t>
            </a:r>
          </a:p>
          <a:p>
            <a:pPr lvl="0"/>
            <a:endParaRPr lang="en-US" sz="2800"/>
          </a:p>
          <a:p>
            <a:pPr lvl="0"/>
            <a:r>
              <a:rPr lang="en-US" sz="2800"/>
              <a:t>Viestin </a:t>
            </a:r>
            <a:r>
              <a:rPr lang="en-US" sz="2800"/>
              <a:t>pitäisi tuoda esiin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Mitä haluat saavuttaa (visio)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Miksi muutos tarvitaan (ongelma)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Mitä haluat kohderyhmän tekevän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99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840230"/>
          </a:xfrm>
        </p:spPr>
        <p:txBody>
          <a:bodyPr>
            <a:spAutoFit/>
          </a:bodyPr>
          <a:lstStyle/>
          <a:p>
            <a:r>
              <a:rPr lang="en-US"/>
              <a:t>Työpajan sisältö</a:t>
            </a:r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57574" y="1692006"/>
            <a:ext cx="7308041" cy="3990338"/>
          </a:xfrm>
        </p:spPr>
        <p:txBody>
          <a:bodyPr/>
          <a:lstStyle/>
          <a:p>
            <a:r>
              <a:rPr lang="fi-FI" sz="2400"/>
              <a:t>1. Tervetuloa ja esittäytyminen</a:t>
            </a:r>
          </a:p>
          <a:p>
            <a:r>
              <a:rPr lang="fi-FI" sz="2400"/>
              <a:t>2. Mitä on vaikuttamistyö?</a:t>
            </a:r>
          </a:p>
          <a:p>
            <a:r>
              <a:rPr lang="fi-FI" sz="2400"/>
              <a:t>3. Ongelmista ratkaisuihin</a:t>
            </a:r>
          </a:p>
          <a:p>
            <a:r>
              <a:rPr lang="fi-FI" sz="2400"/>
              <a:t>4. Toimintaympäristön analyysi</a:t>
            </a:r>
          </a:p>
          <a:p>
            <a:r>
              <a:rPr lang="fi-FI" sz="2400"/>
              <a:t>5. Tavoitteiden asettaminen</a:t>
            </a:r>
          </a:p>
          <a:p>
            <a:r>
              <a:rPr lang="fi-FI" sz="2400"/>
              <a:t>6. Kohderyhmän valinta</a:t>
            </a:r>
          </a:p>
          <a:p>
            <a:r>
              <a:rPr lang="fi-FI" sz="2400"/>
              <a:t>7. Keinot ja viestit</a:t>
            </a:r>
          </a:p>
          <a:p>
            <a:r>
              <a:rPr lang="fi-FI" sz="2400"/>
              <a:t>8. Seuranta ja arviointi</a:t>
            </a:r>
          </a:p>
          <a:p>
            <a:r>
              <a:rPr lang="fi-FI" sz="2400"/>
              <a:t>9. Yhteenveto ja palautteen keruu</a:t>
            </a:r>
          </a:p>
          <a:p>
            <a:pPr lvl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094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3312" y="1609725"/>
            <a:ext cx="9322304" cy="4391024"/>
          </a:xfrm>
        </p:spPr>
        <p:txBody>
          <a:bodyPr/>
          <a:lstStyle/>
          <a:p>
            <a:pPr lvl="0">
              <a:buSzPct val="45000"/>
            </a:pPr>
            <a:r>
              <a:rPr lang="en-US" sz="2000"/>
              <a:t>“Prospect theory” (</a:t>
            </a:r>
            <a:r>
              <a:rPr lang="en-US" sz="2000" err="1"/>
              <a:t>Tversky</a:t>
            </a:r>
            <a:r>
              <a:rPr lang="en-US" sz="2000"/>
              <a:t> &amp; </a:t>
            </a:r>
            <a:r>
              <a:rPr lang="en-US" sz="2000" err="1"/>
              <a:t>Kahneman</a:t>
            </a:r>
            <a:r>
              <a:rPr lang="en-US" sz="2000"/>
              <a:t>):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b="1"/>
              <a:t>The frame individuals use to make decisions is controlled partly by the way the problem is presented AND decision maker's norms, habits and personal characteristics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People prefer </a:t>
            </a:r>
            <a:r>
              <a:rPr lang="en-US" sz="2000" b="1"/>
              <a:t>options that seem certain</a:t>
            </a:r>
            <a:r>
              <a:rPr lang="en-US" sz="2000"/>
              <a:t> rather than </a:t>
            </a:r>
            <a:r>
              <a:rPr lang="en-US" sz="2000" err="1"/>
              <a:t>ambigious</a:t>
            </a:r>
            <a:r>
              <a:rPr lang="en-US" sz="2000"/>
              <a:t>, even if the results are less beneficial to them personally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b="1"/>
              <a:t>People tend to simplify </a:t>
            </a:r>
            <a:r>
              <a:rPr lang="en-US" sz="2000"/>
              <a:t>decision making and evaluate options in terms of their direct consequences rather than connect their decisions to previous choices or acts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Decision making is inconsistent. People may make choices that are less beneficial or riskier, depending on how the information is presented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Even though the results may be the same, people may make different choices given different contexts or scenarios</a:t>
            </a:r>
          </a:p>
          <a:p>
            <a:pPr lvl="0">
              <a:buSzPct val="45000"/>
            </a:pPr>
            <a:endParaRPr lang="en-US" sz="20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428686"/>
          </a:xfrm>
        </p:spPr>
        <p:txBody>
          <a:bodyPr/>
          <a:lstStyle/>
          <a:p>
            <a:r>
              <a:rPr lang="en-US" sz="4000"/>
              <a:t>Tehokas viesti </a:t>
            </a:r>
            <a:endParaRPr lang="fi-FI" sz="4000"/>
          </a:p>
        </p:txBody>
      </p:sp>
    </p:spTree>
    <p:extLst>
      <p:ext uri="{BB962C8B-B14F-4D97-AF65-F5344CB8AC3E}">
        <p14:creationId xmlns:p14="http://schemas.microsoft.com/office/powerpoint/2010/main" val="7897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ea typeface="SimSun" pitchFamily="2"/>
              </a:rPr>
              <a:t>Valitse lähestymistapa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3312" y="1739631"/>
            <a:ext cx="9453288" cy="3990338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Onko kohderyhmäsi vastahakoista vai vastaanottavaista?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/>
              <a:t>Onko kohderyhmäsi poliittiset päättäjät vai joku muu ryhmä?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GB" sz="2800"/>
              <a:t>Onko syytä näkyä julkisesti tempauksin ja tapahtumin vai tavata kohderyhmä kasvotusten ilman julkisuutta?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GB" sz="2800"/>
              <a:t>Toimitko itsenäisesti vai kumppanien kanssa?</a:t>
            </a:r>
          </a:p>
          <a:p>
            <a:pPr lvl="0">
              <a:lnSpc>
                <a:spcPct val="30000"/>
              </a:lnSpc>
              <a:buSzPct val="45000"/>
            </a:pPr>
            <a:endParaRPr lang="en-GB" sz="2800" i="1"/>
          </a:p>
          <a:p>
            <a:pPr lvl="0">
              <a:buSzPct val="45000"/>
            </a:pPr>
            <a:r>
              <a:rPr lang="en-GB" sz="2800" i="1"/>
              <a:t>Huom</a:t>
            </a:r>
            <a:r>
              <a:rPr lang="en-GB" sz="2800" i="1"/>
              <a:t>! Ota huomioon voimavarat</a:t>
            </a:r>
            <a:r>
              <a:rPr lang="en-GB" sz="2800" i="1"/>
              <a:t>, taidot</a:t>
            </a:r>
            <a:r>
              <a:rPr lang="en-GB" sz="2800" i="1"/>
              <a:t>, kokemus ja riskit! 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2667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" y="2142"/>
            <a:ext cx="12178469" cy="6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" y="2142"/>
            <a:ext cx="12178469" cy="6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428686"/>
          </a:xfrm>
        </p:spPr>
        <p:txBody>
          <a:bodyPr/>
          <a:lstStyle/>
          <a:p>
            <a:r>
              <a:rPr lang="en-US" sz="4000"/>
              <a:t>Valitse lähestymistapa</a:t>
            </a:r>
            <a:endParaRPr lang="fi-FI" sz="40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3312" y="1692006"/>
            <a:ext cx="9322304" cy="3990338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Voit lisätä tähän oman esimerkkisi vaikuttamistyölle valitusta viestistä ja keinoista.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7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Hyvä lobbaustapaaminen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3312" y="1692005"/>
            <a:ext cx="9322304" cy="4327795"/>
          </a:xfrm>
        </p:spPr>
        <p:txBody>
          <a:bodyPr numCol="2" spcCol="540000"/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Keskustelkaa </a:t>
            </a:r>
            <a:r>
              <a:rPr lang="en-US" sz="2000"/>
              <a:t>ensin pienissä ryhmissä</a:t>
            </a:r>
            <a:r>
              <a:rPr lang="en-US" sz="2000"/>
              <a:t>, siitä millaista on lobbaus ja millainen on </a:t>
            </a:r>
            <a:r>
              <a:rPr lang="en-US" sz="2000"/>
              <a:t>hyvä tapaaminen.</a:t>
            </a:r>
            <a:endParaRPr lang="en-US" sz="200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Valmistaudu </a:t>
            </a:r>
            <a:r>
              <a:rPr lang="en-US" sz="2000"/>
              <a:t>tapaamiseen sopimalla, </a:t>
            </a:r>
            <a:r>
              <a:rPr lang="en-US" sz="2000"/>
              <a:t>kuka sanoo </a:t>
            </a:r>
            <a:r>
              <a:rPr lang="en-US" sz="2000"/>
              <a:t>ja mitä</a:t>
            </a:r>
            <a:r>
              <a:rPr lang="en-US" sz="2000"/>
              <a:t>. Tutustukaa </a:t>
            </a:r>
            <a:r>
              <a:rPr lang="en-US" sz="2000"/>
              <a:t>tavattavaan henkilöön (blogi, verkkosivu, Twitter-tili jne).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Olkaa selkeitä sen suhteen, mitä haluatte </a:t>
            </a:r>
            <a:r>
              <a:rPr lang="en-US" sz="2000"/>
              <a:t>sanoa tai mitä haluatte </a:t>
            </a:r>
            <a:r>
              <a:rPr lang="en-US" sz="2000"/>
              <a:t>tavattavan tekevän.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Ole suora ja rehellinen, älä koskaan hyökkäävä</a:t>
            </a:r>
            <a:r>
              <a:rPr lang="en-US" sz="2000"/>
              <a:t>. </a:t>
            </a:r>
            <a:endParaRPr lang="en-US" sz="200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Olennaista on myös kuunnella.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Tunne asiasi, mutta jos et osaa </a:t>
            </a:r>
            <a:r>
              <a:rPr lang="en-US" sz="2000"/>
              <a:t>vastata johonkin, </a:t>
            </a:r>
            <a:r>
              <a:rPr lang="en-US" sz="2000"/>
              <a:t>myönnä se.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Huumorintajusta ei ole haittaa.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Valmistele </a:t>
            </a:r>
            <a:r>
              <a:rPr lang="en-US" sz="2000"/>
              <a:t>jokin materiaali - vaikka </a:t>
            </a:r>
            <a:r>
              <a:rPr lang="en-US" sz="2000"/>
              <a:t>vain yhden sivun mittainen tiivistelmä asiastasi.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Lobbaus on ihmisten kohtaamista ja siihen pätevät </a:t>
            </a:r>
            <a:r>
              <a:rPr lang="en-US" sz="2000"/>
              <a:t>samat säännöt kuin muuhunkin sosiaaliseen </a:t>
            </a:r>
            <a:r>
              <a:rPr lang="en-US" sz="2000"/>
              <a:t>kanssakäymiseen.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26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Viesti, lähestymistapa ja keinot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3312" y="1692005"/>
            <a:ext cx="9322304" cy="4242069"/>
          </a:xfrm>
        </p:spPr>
        <p:txBody>
          <a:bodyPr numCol="1" spcCol="540000"/>
          <a:lstStyle/>
          <a:p>
            <a:pPr lvl="0"/>
            <a:r>
              <a:rPr lang="fi-FI" sz="2400"/>
              <a:t>Pohdi, millaiset toimintatavat sopivat sinun järjestöllesi: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400"/>
              <a:t>Mitä taitoja ja tietoja sinulla tai kollegoillasi on, joista on hyötyä vaikuttamistyön tavoitteenne saavuttamisessa?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400"/>
              <a:t>Mitä onnistumisia - vaikka pieniäkin - </a:t>
            </a:r>
            <a:r>
              <a:rPr lang="fi-FI" sz="2400"/>
              <a:t>olette saavuttaneet vaikuttamistyössä tähän mennessä?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400"/>
              <a:t>Mitä sinä tai kollegasi teitte, mikä johti onnistumiseen?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400"/>
              <a:t>Millä keinoin pääsitte hyvään lopputulokseen?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400"/>
              <a:t>Aiempaan onnistumiseen perustuen, mikä olisi teille sopiva lähestymistapa ja vaikuttamistyön keino jatkossa?</a:t>
            </a:r>
          </a:p>
          <a:p>
            <a:endParaRPr lang="en-US" sz="260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442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2999"/>
            <a:ext cx="10515600" cy="1495125"/>
          </a:xfrm>
        </p:spPr>
        <p:txBody>
          <a:bodyPr/>
          <a:lstStyle/>
          <a:p>
            <a:pPr lvl="0"/>
            <a:r>
              <a:rPr lang="en-US"/>
              <a:t>Seuranta ja arviointi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Seuranta ja arviointi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2975" y="1692006"/>
            <a:ext cx="10306049" cy="3990338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Mieti, millä mittaat menestystäsi jo alussa ja kerää tietoa koko ajan. 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Voi olla vaikeaa todentaa suora vaikutuksesi, joten kirjaa ylös ainakin omat tuotoksesi. Mitä konkreettista saitte aikaan, mikä vei kohti tavoitetta?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Pyri siihen, että voit seurata tuotoksia, mutta niiden lisäksi myös tuloksia. </a:t>
            </a:r>
          </a:p>
          <a:p>
            <a:pPr marL="1143000" lvl="1" indent="-457200">
              <a:buSzPct val="70000"/>
              <a:buFont typeface="Courier New" panose="02070309020205020404" pitchFamily="49" charset="0"/>
              <a:buChar char="o"/>
            </a:pPr>
            <a:r>
              <a:rPr lang="en-US" sz="2000" i="1"/>
              <a:t>Esimerkiksi: vetoomukseen saatiin 15 000 allekirjoitusta ja se oli esillä 7 eri mediassa (=tuotos). Vetoomus toimitettiin ministerille ja kansanedustajille, joista kolme yhdessä teki asiasta kirjallisen kysymyksen eduskunnassa (=tulos).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Palautteen kerääminen kohderyhmältä on tehokas ja opettavainen tapa seurata ja kehittää omaa vaikuttamistyötä.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Oppimisen kannalta on keskeistä pysähtyä kunkin toiminnon jälkeen miettimään, mikä onnistui ja mitä voisi tehdä toisin. Esimerkiksi jokaisen lobbaustapaamisen päätteeksi kannattaa miettiä, miten tapaaminen meni ja jakaa kokemukset muiden kanssa.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9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2240"/>
            <a:ext cx="10515600" cy="840230"/>
          </a:xfrm>
        </p:spPr>
        <p:txBody>
          <a:bodyPr>
            <a:spAutoFit/>
          </a:bodyPr>
          <a:lstStyle/>
          <a:p>
            <a:r>
              <a:rPr lang="en-US"/>
              <a:t>Mitä on vaikuttamistyö?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60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Seuranta ja arviointi</a:t>
            </a:r>
            <a:endParaRPr lang="fi-FI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2500" y="1596755"/>
            <a:ext cx="10287000" cy="4337319"/>
          </a:xfrm>
        </p:spPr>
        <p:txBody>
          <a:bodyPr/>
          <a:lstStyle/>
          <a:p>
            <a:pPr lvl="0">
              <a:buSzPct val="45000"/>
            </a:pPr>
            <a:r>
              <a:rPr lang="en-US" sz="2100"/>
              <a:t>Omaa työtä voi arvioida esimerkiksi seuraavien kysymysten avulla:</a:t>
            </a:r>
          </a:p>
          <a:p>
            <a:pPr lvl="1" hangingPunct="0">
              <a:spcBef>
                <a:spcPts val="600"/>
              </a:spcBef>
              <a:buSzPct val="75000"/>
              <a:buFont typeface="StarSymbol"/>
              <a:buChar char="–"/>
            </a:pPr>
            <a:r>
              <a:rPr lang="en-US" sz="2100">
                <a:ea typeface="Microsoft YaHei" pitchFamily="2"/>
                <a:cs typeface="Mangal" pitchFamily="2"/>
              </a:rPr>
              <a:t>Onko suhteesi kohderyhmään tai kumppaneihin muuttunut ja kehittynyt matkan varrella?</a:t>
            </a:r>
          </a:p>
          <a:p>
            <a:pPr lvl="1" hangingPunct="0">
              <a:spcBef>
                <a:spcPts val="600"/>
              </a:spcBef>
              <a:buSzPct val="75000"/>
              <a:buFont typeface="StarSymbol"/>
              <a:buChar char="–"/>
            </a:pPr>
            <a:r>
              <a:rPr lang="en-US" sz="2100">
                <a:ea typeface="Microsoft YaHei" pitchFamily="2"/>
                <a:cs typeface="Mangal" pitchFamily="2"/>
              </a:rPr>
              <a:t>Oletko huomannut edistymisen merkkejä tai positiivisia signaaleja?</a:t>
            </a:r>
          </a:p>
          <a:p>
            <a:pPr lvl="1" hangingPunct="0">
              <a:spcBef>
                <a:spcPts val="600"/>
              </a:spcBef>
              <a:buSzPct val="75000"/>
              <a:buFont typeface="StarSymbol"/>
              <a:buChar char="–"/>
            </a:pPr>
            <a:r>
              <a:rPr lang="en-US" sz="2100">
                <a:ea typeface="Microsoft YaHei" pitchFamily="2"/>
                <a:cs typeface="Mangal" pitchFamily="2"/>
              </a:rPr>
              <a:t>Onko kohderyhmässä tapahtunut muutoksia?</a:t>
            </a:r>
          </a:p>
          <a:p>
            <a:pPr lvl="1" hangingPunct="0">
              <a:spcBef>
                <a:spcPts val="600"/>
              </a:spcBef>
              <a:buSzPct val="75000"/>
              <a:buFont typeface="StarSymbol"/>
              <a:buChar char="–"/>
            </a:pPr>
            <a:r>
              <a:rPr lang="en-US" sz="2100">
                <a:ea typeface="Microsoft YaHei" pitchFamily="2"/>
                <a:cs typeface="Mangal" pitchFamily="2"/>
              </a:rPr>
              <a:t>Mikä tuntuu olevan erityisen hankalaa?</a:t>
            </a:r>
          </a:p>
          <a:p>
            <a:pPr lvl="1" hangingPunct="0">
              <a:spcBef>
                <a:spcPts val="600"/>
              </a:spcBef>
              <a:buSzPct val="75000"/>
              <a:buFont typeface="StarSymbol"/>
              <a:buChar char="–"/>
            </a:pPr>
            <a:r>
              <a:rPr lang="en-US" sz="2100">
                <a:ea typeface="Microsoft YaHei" pitchFamily="2"/>
                <a:cs typeface="Mangal" pitchFamily="2"/>
              </a:rPr>
              <a:t>Onko tarvetta muuttaa vaikuttamistyön lähetysmistapaa tai päivittää viestiä?</a:t>
            </a:r>
          </a:p>
          <a:p>
            <a:pPr marL="342900" lvl="0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100"/>
              <a:t>Tarkkaile jatkuvasti edistymistäsi ja ole valmis päivittämään suunnitelmasi tilanteen mukaan. Vaikuttamistyössä harvoin kaikki sujuu niin kuin ensin on ajateltu. 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</a:pPr>
            <a:r>
              <a:rPr lang="en-US" sz="2100"/>
              <a:t>Ulkopuolinen arvio voi antaa hyödyllisiä oppeja. Voit </a:t>
            </a:r>
            <a:r>
              <a:rPr lang="en-US" sz="2100"/>
              <a:t>palkata ulkopuolisen </a:t>
            </a:r>
            <a:r>
              <a:rPr lang="en-US" sz="2100"/>
              <a:t>tahon haastattelemaan kohderyhmääsi.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071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2999"/>
            <a:ext cx="10515600" cy="1495125"/>
          </a:xfrm>
        </p:spPr>
        <p:txBody>
          <a:bodyPr/>
          <a:lstStyle/>
          <a:p>
            <a:pPr lvl="0"/>
            <a:r>
              <a:rPr lang="en-US"/>
              <a:t>Yhteenveto ja palaute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149"/>
            <a:ext cx="10515600" cy="685501"/>
          </a:xfrm>
        </p:spPr>
        <p:txBody>
          <a:bodyPr/>
          <a:lstStyle/>
          <a:p>
            <a:pPr lvl="0"/>
            <a:r>
              <a:rPr lang="en-US"/>
              <a:t>Kiitos!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3312" y="3063606"/>
            <a:ext cx="9322304" cy="1355994"/>
          </a:xfrm>
        </p:spPr>
        <p:txBody>
          <a:bodyPr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(Voit lisätä tähän yhteystietosi.)</a:t>
            </a:r>
          </a:p>
        </p:txBody>
      </p:sp>
    </p:spTree>
    <p:extLst>
      <p:ext uri="{BB962C8B-B14F-4D97-AF65-F5344CB8AC3E}">
        <p14:creationId xmlns:p14="http://schemas.microsoft.com/office/powerpoint/2010/main" val="38641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" y="2142"/>
            <a:ext cx="12178469" cy="6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" y="5944"/>
            <a:ext cx="12178469" cy="68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4925"/>
            <a:ext cx="10515600" cy="799800"/>
          </a:xfrm>
        </p:spPr>
        <p:txBody>
          <a:bodyPr/>
          <a:lstStyle/>
          <a:p>
            <a:r>
              <a:rPr lang="en-US"/>
              <a:t>Ongelmista ratkaisuihin</a:t>
            </a:r>
            <a:br>
              <a:rPr lang="en-US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2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7999"/>
            <a:ext cx="10515600" cy="752175"/>
          </a:xfrm>
        </p:spPr>
        <p:txBody>
          <a:bodyPr/>
          <a:lstStyle/>
          <a:p>
            <a:r>
              <a:rPr lang="en-US" sz="4800"/>
              <a:t>Tunnista ongelma – tarjoa ratkaisu</a:t>
            </a:r>
            <a:br>
              <a:rPr lang="en-US" sz="4800"/>
            </a:br>
            <a:endParaRPr lang="fi-FI" sz="4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00150" y="1758681"/>
            <a:ext cx="9858375" cy="3990338"/>
          </a:xfrm>
        </p:spPr>
        <p:txBody>
          <a:bodyPr/>
          <a:lstStyle/>
          <a:p>
            <a:r>
              <a:rPr lang="en-US" sz="2800"/>
              <a:t>Esimerkiksi: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i="1"/>
              <a:t>Tekstiilialan yritykset rikkovat ihmisoikeuksia tuotantoketjuissaan.</a:t>
            </a:r>
            <a:endParaRPr lang="fi-FI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i="1"/>
              <a:t>Valtaosa mosambikilaisista ei </a:t>
            </a:r>
            <a:r>
              <a:rPr lang="fi-FI" sz="2800" i="1"/>
              <a:t>saa kunnollista terveydenhuoltoa</a:t>
            </a:r>
            <a:r>
              <a:rPr lang="fi-FI" sz="2800" i="1"/>
              <a:t>.</a:t>
            </a:r>
            <a:endParaRPr lang="fi-FI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/>
              <a:t> </a:t>
            </a:r>
            <a:r>
              <a:rPr lang="en-US" sz="2800" i="1">
                <a:solidFill>
                  <a:schemeClr val="bg1">
                    <a:lumMod val="75000"/>
                  </a:schemeClr>
                </a:solidFill>
              </a:rPr>
              <a:t>[voit lisätä tähän oman esimerkkisi]</a:t>
            </a:r>
          </a:p>
          <a:p>
            <a:pPr>
              <a:lnSpc>
                <a:spcPct val="10000"/>
              </a:lnSpc>
            </a:pPr>
            <a:endParaRPr lang="en-US" sz="2800"/>
          </a:p>
          <a:p>
            <a:r>
              <a:rPr lang="en-US" sz="2800"/>
              <a:t>Huom! Ongelmat on usein helpompi tunnistaa kuin ratkaisut. Vaikuttamistyö on kuitenkin ratkaisuehdotusten esittämistä, ei vain valittamista!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15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" y="2142"/>
            <a:ext cx="12178469" cy="6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pening slide / formal">
  <a:themeElements>
    <a:clrScheme name="Kepa">
      <a:dk1>
        <a:srgbClr val="00A491"/>
      </a:dk1>
      <a:lt1>
        <a:sysClr val="window" lastClr="FFFFFF"/>
      </a:lt1>
      <a:dk2>
        <a:srgbClr val="97BE0D"/>
      </a:dk2>
      <a:lt2>
        <a:srgbClr val="FFFFFF"/>
      </a:lt2>
      <a:accent1>
        <a:srgbClr val="97BE0D"/>
      </a:accent1>
      <a:accent2>
        <a:srgbClr val="00A491"/>
      </a:accent2>
      <a:accent3>
        <a:srgbClr val="45A12B"/>
      </a:accent3>
      <a:accent4>
        <a:srgbClr val="97BE0D"/>
      </a:accent4>
      <a:accent5>
        <a:srgbClr val="00A491"/>
      </a:accent5>
      <a:accent6>
        <a:srgbClr val="45A12B"/>
      </a:accent6>
      <a:hlink>
        <a:srgbClr val="00A491"/>
      </a:hlink>
      <a:folHlink>
        <a:srgbClr val="7F7F7F"/>
      </a:folHlink>
    </a:clrScheme>
    <a:fontScheme name="KE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130D707-AF99-42C5-9F4E-25233B1066CC}" vid="{DB037091-9705-4E9F-B923-7920526DFE2C}"/>
    </a:ext>
  </a:extLst>
</a:theme>
</file>

<file path=ppt/theme/theme2.xml><?xml version="1.0" encoding="utf-8"?>
<a:theme xmlns:a="http://schemas.openxmlformats.org/drawingml/2006/main" name="Opening slide / colorful">
  <a:themeElements>
    <a:clrScheme name="Kepa">
      <a:dk1>
        <a:srgbClr val="00A491"/>
      </a:dk1>
      <a:lt1>
        <a:sysClr val="window" lastClr="FFFFFF"/>
      </a:lt1>
      <a:dk2>
        <a:srgbClr val="97BE0D"/>
      </a:dk2>
      <a:lt2>
        <a:srgbClr val="FFFFFF"/>
      </a:lt2>
      <a:accent1>
        <a:srgbClr val="97BE0D"/>
      </a:accent1>
      <a:accent2>
        <a:srgbClr val="00A491"/>
      </a:accent2>
      <a:accent3>
        <a:srgbClr val="45A12B"/>
      </a:accent3>
      <a:accent4>
        <a:srgbClr val="97BE0D"/>
      </a:accent4>
      <a:accent5>
        <a:srgbClr val="00A491"/>
      </a:accent5>
      <a:accent6>
        <a:srgbClr val="45A12B"/>
      </a:accent6>
      <a:hlink>
        <a:srgbClr val="00A491"/>
      </a:hlink>
      <a:folHlink>
        <a:srgbClr val="7F7F7F"/>
      </a:folHlink>
    </a:clrScheme>
    <a:fontScheme name="KE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130D707-AF99-42C5-9F4E-25233B1066CC}" vid="{3D0AA991-1826-46EC-A5FC-09E3A33BA586}"/>
    </a:ext>
  </a:extLst>
</a:theme>
</file>

<file path=ppt/theme/theme3.xml><?xml version="1.0" encoding="utf-8"?>
<a:theme xmlns:a="http://schemas.openxmlformats.org/drawingml/2006/main" name="Opening slide / casual">
  <a:themeElements>
    <a:clrScheme name="Kepa">
      <a:dk1>
        <a:srgbClr val="00A491"/>
      </a:dk1>
      <a:lt1>
        <a:sysClr val="window" lastClr="FFFFFF"/>
      </a:lt1>
      <a:dk2>
        <a:srgbClr val="97BE0D"/>
      </a:dk2>
      <a:lt2>
        <a:srgbClr val="FFFFFF"/>
      </a:lt2>
      <a:accent1>
        <a:srgbClr val="97BE0D"/>
      </a:accent1>
      <a:accent2>
        <a:srgbClr val="00A491"/>
      </a:accent2>
      <a:accent3>
        <a:srgbClr val="45A12B"/>
      </a:accent3>
      <a:accent4>
        <a:srgbClr val="97BE0D"/>
      </a:accent4>
      <a:accent5>
        <a:srgbClr val="00A491"/>
      </a:accent5>
      <a:accent6>
        <a:srgbClr val="45A12B"/>
      </a:accent6>
      <a:hlink>
        <a:srgbClr val="00A491"/>
      </a:hlink>
      <a:folHlink>
        <a:srgbClr val="7F7F7F"/>
      </a:folHlink>
    </a:clrScheme>
    <a:fontScheme name="KE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130D707-AF99-42C5-9F4E-25233B1066CC}" vid="{D61567F9-EADD-4061-8EF6-371E15B9B6DA}"/>
    </a:ext>
  </a:extLst>
</a:theme>
</file>

<file path=ppt/theme/theme4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e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130D707-AF99-42C5-9F4E-25233B1066CC}" vid="{7C25A207-EC93-4CD7-A461-286B47E7F6E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kepa-presentation-template-2016-16x9-ENG</Template>
  <TotalTime>0</TotalTime>
  <Words>1204</Words>
  <Application>Microsoft Office PowerPoint</Application>
  <PresentationFormat>Widescreen</PresentationFormat>
  <Paragraphs>158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Microsoft YaHei</vt:lpstr>
      <vt:lpstr>MS Gothic</vt:lpstr>
      <vt:lpstr>SimSun</vt:lpstr>
      <vt:lpstr>Arial</vt:lpstr>
      <vt:lpstr>Calibri</vt:lpstr>
      <vt:lpstr>Courier New</vt:lpstr>
      <vt:lpstr>Liberation Sans</vt:lpstr>
      <vt:lpstr>Mangal</vt:lpstr>
      <vt:lpstr>StarSymbol</vt:lpstr>
      <vt:lpstr>Tahoma</vt:lpstr>
      <vt:lpstr>Opening slide / formal</vt:lpstr>
      <vt:lpstr>Opening slide / colorful</vt:lpstr>
      <vt:lpstr>Opening slide / casual</vt:lpstr>
      <vt:lpstr>Content slides</vt:lpstr>
      <vt:lpstr>Vaikuttamistyön alkeet</vt:lpstr>
      <vt:lpstr>Työpajan tavoitteet</vt:lpstr>
      <vt:lpstr>Työpajan sisältö</vt:lpstr>
      <vt:lpstr>Mitä on vaikuttamistyö?</vt:lpstr>
      <vt:lpstr>PowerPoint Presentation</vt:lpstr>
      <vt:lpstr>PowerPoint Presentation</vt:lpstr>
      <vt:lpstr>Ongelmista ratkaisuihin </vt:lpstr>
      <vt:lpstr>Tunnista ongelma – tarjoa ratkaisu </vt:lpstr>
      <vt:lpstr>PowerPoint Presentation</vt:lpstr>
      <vt:lpstr>PowerPoint Presentation</vt:lpstr>
      <vt:lpstr>Toimintaympäristön  analyysi</vt:lpstr>
      <vt:lpstr>Toimintaympäristö </vt:lpstr>
      <vt:lpstr>Toimintaympäristö</vt:lpstr>
      <vt:lpstr>Toimintaympäristö</vt:lpstr>
      <vt:lpstr>Kansalaisyhteiskunnan tila toimia</vt:lpstr>
      <vt:lpstr>Kansalaisyhteiskunnan tila toimia</vt:lpstr>
      <vt:lpstr>Tavoitteen asettaminen</vt:lpstr>
      <vt:lpstr>Tavoitteen asettaminen</vt:lpstr>
      <vt:lpstr>Tavoitteen asettaminen</vt:lpstr>
      <vt:lpstr>Tavoitteen asettaminen</vt:lpstr>
      <vt:lpstr>Kohderyhmän valinta </vt:lpstr>
      <vt:lpstr>Kohderyhmän valinta </vt:lpstr>
      <vt:lpstr>Kohderyhmän valinta </vt:lpstr>
      <vt:lpstr>Kohderyhmien tunnistaminen </vt:lpstr>
      <vt:lpstr>PowerPoint Presentation</vt:lpstr>
      <vt:lpstr>Kohderyhmien valinta</vt:lpstr>
      <vt:lpstr>PowerPoint Presentation</vt:lpstr>
      <vt:lpstr>Keinot ja viestit</vt:lpstr>
      <vt:lpstr>Tehokas viesti</vt:lpstr>
      <vt:lpstr>PowerPoint Presentation</vt:lpstr>
      <vt:lpstr>Tehokas viesti </vt:lpstr>
      <vt:lpstr>Valitse lähestymistapa</vt:lpstr>
      <vt:lpstr>PowerPoint Presentation</vt:lpstr>
      <vt:lpstr>PowerPoint Presentation</vt:lpstr>
      <vt:lpstr>Valitse lähestymistapa</vt:lpstr>
      <vt:lpstr>Hyvä lobbaustapaaminen</vt:lpstr>
      <vt:lpstr>Viesti, lähestymistapa ja keinot</vt:lpstr>
      <vt:lpstr>Seuranta ja arviointi</vt:lpstr>
      <vt:lpstr>Seuranta ja arviointi</vt:lpstr>
      <vt:lpstr>Seuranta ja arviointi</vt:lpstr>
      <vt:lpstr>Yhteenveto ja palaute 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2017-02-24T09:31:13Z</dcterms:created>
  <dcterms:modified xsi:type="dcterms:W3CDTF">2017-04-21T12:25:51Z</dcterms:modified>
</cp:coreProperties>
</file>